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426" r:id="rId2"/>
    <p:sldId id="266" r:id="rId3"/>
    <p:sldId id="267" r:id="rId4"/>
    <p:sldId id="319" r:id="rId5"/>
    <p:sldId id="362" r:id="rId6"/>
    <p:sldId id="407" r:id="rId7"/>
    <p:sldId id="410" r:id="rId8"/>
    <p:sldId id="370" r:id="rId9"/>
    <p:sldId id="371" r:id="rId10"/>
    <p:sldId id="372" r:id="rId11"/>
    <p:sldId id="373" r:id="rId12"/>
    <p:sldId id="374" r:id="rId13"/>
    <p:sldId id="409" r:id="rId14"/>
    <p:sldId id="411" r:id="rId15"/>
    <p:sldId id="429" r:id="rId16"/>
    <p:sldId id="366" r:id="rId17"/>
    <p:sldId id="367" r:id="rId18"/>
    <p:sldId id="368" r:id="rId19"/>
    <p:sldId id="412" r:id="rId20"/>
    <p:sldId id="413" r:id="rId21"/>
    <p:sldId id="414" r:id="rId22"/>
    <p:sldId id="415" r:id="rId23"/>
    <p:sldId id="416" r:id="rId24"/>
    <p:sldId id="380" r:id="rId25"/>
    <p:sldId id="387" r:id="rId26"/>
    <p:sldId id="390" r:id="rId27"/>
    <p:sldId id="418" r:id="rId28"/>
    <p:sldId id="419" r:id="rId29"/>
    <p:sldId id="427" r:id="rId30"/>
    <p:sldId id="421" r:id="rId31"/>
    <p:sldId id="428" r:id="rId32"/>
    <p:sldId id="424" r:id="rId33"/>
    <p:sldId id="422" r:id="rId34"/>
    <p:sldId id="309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CA3E"/>
    <a:srgbClr val="E2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19" autoAdjust="0"/>
    <p:restoredTop sz="86395" autoAdjust="0"/>
  </p:normalViewPr>
  <p:slideViewPr>
    <p:cSldViewPr snapToGrid="0" snapToObjects="1">
      <p:cViewPr varScale="1">
        <p:scale>
          <a:sx n="146" d="100"/>
          <a:sy n="146" d="100"/>
        </p:scale>
        <p:origin x="248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9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A3324-C45C-1B4A-9662-5A4F8196C5CC}" type="datetimeFigureOut">
              <a:rPr lang="en-AU" smtClean="0"/>
              <a:t>18/6/20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76F39-5749-B949-86D5-FDB87F6BEF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831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7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4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7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6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7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8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0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3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61EAD-0286-5443-884E-B8EDAB660211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F4C-BA95-D741-A949-5CCC4BF5B5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Client-Side IPv6 </a:t>
            </a:r>
            <a:r>
              <a:rPr lang="en-AU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Measurement at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Scale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00C4F-2B0E-A44E-9158-7119740A2E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1400" dirty="0">
                <a:latin typeface="AhnbergHand" pitchFamily="2" charset="0"/>
              </a:rPr>
              <a:t>Geoff Huston</a:t>
            </a:r>
          </a:p>
          <a:p>
            <a:pPr algn="r"/>
            <a:r>
              <a:rPr lang="en-AU" sz="1400" dirty="0">
                <a:latin typeface="AhnbergHand" pitchFamily="2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396168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>
          <a:xfrm rot="10256204">
            <a:off x="2889058" y="2872472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 rot="21136446">
            <a:off x="2886808" y="2652347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1539" y="3216520"/>
            <a:ext cx="623230" cy="732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loud 13"/>
          <p:cNvSpPr/>
          <p:nvPr/>
        </p:nvSpPr>
        <p:spPr>
          <a:xfrm>
            <a:off x="3604847" y="2423788"/>
            <a:ext cx="1414096" cy="681404"/>
          </a:xfrm>
          <a:prstGeom prst="cloud">
            <a:avLst/>
          </a:prstGeom>
          <a:solidFill>
            <a:srgbClr val="C7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DNS Resolvers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0723" y="2142434"/>
            <a:ext cx="1407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2. DNS resolution</a:t>
            </a:r>
          </a:p>
        </p:txBody>
      </p:sp>
    </p:spTree>
    <p:extLst>
      <p:ext uri="{BB962C8B-B14F-4D97-AF65-F5344CB8AC3E}">
        <p14:creationId xmlns:p14="http://schemas.microsoft.com/office/powerpoint/2010/main" val="3317416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 rot="855793">
            <a:off x="2952373" y="3502312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1539" y="3216520"/>
            <a:ext cx="623230" cy="732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3917705" y="4303876"/>
            <a:ext cx="11024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3. Web Fetch</a:t>
            </a:r>
          </a:p>
        </p:txBody>
      </p:sp>
      <p:sp>
        <p:nvSpPr>
          <p:cNvPr id="14" name="Right Arrow 13"/>
          <p:cNvSpPr/>
          <p:nvPr/>
        </p:nvSpPr>
        <p:spPr>
          <a:xfrm rot="11650400">
            <a:off x="2836348" y="3697537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7837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 rot="855793">
            <a:off x="2952373" y="3502312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1539" y="3216520"/>
            <a:ext cx="623230" cy="732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3693605" y="4303876"/>
            <a:ext cx="15754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4. Result Web Fetch</a:t>
            </a:r>
          </a:p>
        </p:txBody>
      </p:sp>
    </p:spTree>
    <p:extLst>
      <p:ext uri="{BB962C8B-B14F-4D97-AF65-F5344CB8AC3E}">
        <p14:creationId xmlns:p14="http://schemas.microsoft.com/office/powerpoint/2010/main" val="282152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C2E4-1ACE-A548-BC03-D9F3D97C2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can be scripted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6C707-22D3-A947-8431-390C88B6A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AU" sz="2100" dirty="0"/>
              <a:t>Not much:</a:t>
            </a:r>
          </a:p>
          <a:p>
            <a:pPr lvl="1"/>
            <a:r>
              <a:rPr lang="en-AU" sz="1800" dirty="0" err="1"/>
              <a:t>http.FetchImg</a:t>
            </a:r>
            <a:r>
              <a:rPr lang="en-AU" sz="1800" dirty="0"/>
              <a:t>()</a:t>
            </a:r>
          </a:p>
          <a:p>
            <a:pPr marL="685800" lvl="2" indent="0">
              <a:buNone/>
            </a:pPr>
            <a:r>
              <a:rPr lang="en-AU" sz="1500" dirty="0"/>
              <a:t>i.e. attempt to retrieve a URL</a:t>
            </a:r>
          </a:p>
          <a:p>
            <a:pPr marL="685800" lvl="2" indent="0">
              <a:buNone/>
            </a:pPr>
            <a:endParaRPr lang="en-AU" sz="1500" dirty="0"/>
          </a:p>
          <a:p>
            <a:pPr marL="428625" indent="-342900"/>
            <a:r>
              <a:rPr lang="en-AU" sz="2100" dirty="0"/>
              <a:t>But that’s enough!</a:t>
            </a:r>
          </a:p>
          <a:p>
            <a:pPr marL="728663" lvl="1" indent="-342900"/>
            <a:r>
              <a:rPr lang="en-AU" sz="1800" dirty="0"/>
              <a:t>It’s EXACTLY what users do!</a:t>
            </a:r>
          </a:p>
          <a:p>
            <a:pPr marL="728663" lvl="1" indent="-342900"/>
            <a:r>
              <a:rPr lang="en-AU" sz="1800" dirty="0"/>
              <a:t>A URL consists of a DNS question and an HTML question</a:t>
            </a:r>
          </a:p>
          <a:p>
            <a:pPr marL="728663" lvl="1" indent="-342900"/>
            <a:r>
              <a:rPr lang="en-AU" sz="1800" dirty="0"/>
              <a:t>What if we point both the DNS and the HTML to servers we run?</a:t>
            </a:r>
          </a:p>
          <a:p>
            <a:pPr marL="728663" lvl="1" indent="-342900"/>
            <a:r>
              <a:rPr lang="en-AU" sz="1800" dirty="0"/>
              <a:t>As long as each Ad execution uses unique names we can push the user query back to our servers </a:t>
            </a:r>
          </a:p>
        </p:txBody>
      </p:sp>
    </p:spTree>
    <p:extLst>
      <p:ext uri="{BB962C8B-B14F-4D97-AF65-F5344CB8AC3E}">
        <p14:creationId xmlns:p14="http://schemas.microsoft.com/office/powerpoint/2010/main" val="1244717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E8F6E-9467-3B4B-A7F3-71E4EE8E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D04D8-14A0-8B45-9289-32D49F6F7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Think of a URL name as a </a:t>
            </a:r>
            <a:r>
              <a:rPr lang="en-AU" dirty="0" err="1"/>
              <a:t>microcoded</a:t>
            </a:r>
            <a:r>
              <a:rPr lang="en-AU" dirty="0"/>
              <a:t> instruction set directed to programmable DNS and HTTP servers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9B4F3-B324-BB46-85E2-9B827CBFAFD4}"/>
              </a:ext>
            </a:extLst>
          </p:cNvPr>
          <p:cNvSpPr txBox="1"/>
          <p:nvPr/>
        </p:nvSpPr>
        <p:spPr>
          <a:xfrm>
            <a:off x="1307939" y="2521068"/>
            <a:ext cx="6647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http://06s-u69c5b052-c13-a0461-s1579128735-icb0a3c4c-0.ap.dotnxdomain.net/v61x1.png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EA64B-BEFF-CA47-B666-EFD263C35C01}"/>
              </a:ext>
            </a:extLst>
          </p:cNvPr>
          <p:cNvSpPr txBox="1"/>
          <p:nvPr/>
        </p:nvSpPr>
        <p:spPr>
          <a:xfrm>
            <a:off x="1485900" y="3090640"/>
            <a:ext cx="13147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IPv6 access only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369C2-9722-6841-97DF-9B74168C5348}"/>
              </a:ext>
            </a:extLst>
          </p:cNvPr>
          <p:cNvSpPr txBox="1"/>
          <p:nvPr/>
        </p:nvSpPr>
        <p:spPr>
          <a:xfrm>
            <a:off x="2119608" y="3481195"/>
            <a:ext cx="2475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Valid DNSSEC signature available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A5C3D-E20E-B043-8B8F-21D24C41B07A}"/>
              </a:ext>
            </a:extLst>
          </p:cNvPr>
          <p:cNvSpPr txBox="1"/>
          <p:nvPr/>
        </p:nvSpPr>
        <p:spPr>
          <a:xfrm>
            <a:off x="2641916" y="3848973"/>
            <a:ext cx="2962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User is located in Country 13 (Australia)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0EE9D-CABD-E049-AC5B-951A5FD1A8C5}"/>
              </a:ext>
            </a:extLst>
          </p:cNvPr>
          <p:cNvSpPr txBox="1"/>
          <p:nvPr/>
        </p:nvSpPr>
        <p:spPr>
          <a:xfrm>
            <a:off x="3377909" y="4323855"/>
            <a:ext cx="2477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Time is 16 January 2020 9:52am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12DED-A112-4143-8C7E-39211D11A7F3}"/>
              </a:ext>
            </a:extLst>
          </p:cNvPr>
          <p:cNvSpPr txBox="1"/>
          <p:nvPr/>
        </p:nvSpPr>
        <p:spPr>
          <a:xfrm>
            <a:off x="3752640" y="4706212"/>
            <a:ext cx="26480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User’s IPv4 address is 203.10.60.76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5AEC4-9951-3F4C-9B46-28CEB65AC499}"/>
              </a:ext>
            </a:extLst>
          </p:cNvPr>
          <p:cNvSpPr txBox="1"/>
          <p:nvPr/>
        </p:nvSpPr>
        <p:spPr>
          <a:xfrm>
            <a:off x="1217770" y="2875104"/>
            <a:ext cx="8643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Valid DNS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C9F3BB7-3011-924F-99C7-C5FEAFBE2E78}"/>
              </a:ext>
            </a:extLst>
          </p:cNvPr>
          <p:cNvSpPr/>
          <p:nvPr/>
        </p:nvSpPr>
        <p:spPr>
          <a:xfrm>
            <a:off x="1681223" y="2725813"/>
            <a:ext cx="229701" cy="191012"/>
          </a:xfrm>
          <a:custGeom>
            <a:avLst/>
            <a:gdLst>
              <a:gd name="connsiteX0" fmla="*/ 0 w 306268"/>
              <a:gd name="connsiteY0" fmla="*/ 254683 h 254683"/>
              <a:gd name="connsiteX1" fmla="*/ 254643 w 306268"/>
              <a:gd name="connsiteY1" fmla="*/ 23189 h 254683"/>
              <a:gd name="connsiteX2" fmla="*/ 81023 w 306268"/>
              <a:gd name="connsiteY2" fmla="*/ 69488 h 254683"/>
              <a:gd name="connsiteX3" fmla="*/ 277793 w 306268"/>
              <a:gd name="connsiteY3" fmla="*/ 40 h 254683"/>
              <a:gd name="connsiteX4" fmla="*/ 300942 w 306268"/>
              <a:gd name="connsiteY4" fmla="*/ 81062 h 2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268" h="254683">
                <a:moveTo>
                  <a:pt x="0" y="254683"/>
                </a:moveTo>
                <a:cubicBezTo>
                  <a:pt x="120569" y="154369"/>
                  <a:pt x="241139" y="54055"/>
                  <a:pt x="254643" y="23189"/>
                </a:cubicBezTo>
                <a:cubicBezTo>
                  <a:pt x="268147" y="-7677"/>
                  <a:pt x="77165" y="73346"/>
                  <a:pt x="81023" y="69488"/>
                </a:cubicBezTo>
                <a:cubicBezTo>
                  <a:pt x="84881" y="65630"/>
                  <a:pt x="241140" y="-1889"/>
                  <a:pt x="277793" y="40"/>
                </a:cubicBezTo>
                <a:cubicBezTo>
                  <a:pt x="314446" y="1969"/>
                  <a:pt x="307694" y="41515"/>
                  <a:pt x="300942" y="8106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601948B-21B2-A044-AE53-2011FD73CEBA}"/>
              </a:ext>
            </a:extLst>
          </p:cNvPr>
          <p:cNvSpPr/>
          <p:nvPr/>
        </p:nvSpPr>
        <p:spPr>
          <a:xfrm>
            <a:off x="1967482" y="2723172"/>
            <a:ext cx="204602" cy="445402"/>
          </a:xfrm>
          <a:custGeom>
            <a:avLst/>
            <a:gdLst>
              <a:gd name="connsiteX0" fmla="*/ 266503 w 272802"/>
              <a:gd name="connsiteY0" fmla="*/ 593869 h 593869"/>
              <a:gd name="connsiteX1" fmla="*/ 243353 w 272802"/>
              <a:gd name="connsiteY1" fmla="*/ 431824 h 593869"/>
              <a:gd name="connsiteX2" fmla="*/ 35009 w 272802"/>
              <a:gd name="connsiteY2" fmla="*/ 38285 h 593869"/>
              <a:gd name="connsiteX3" fmla="*/ 285 w 272802"/>
              <a:gd name="connsiteY3" fmla="*/ 188755 h 593869"/>
              <a:gd name="connsiteX4" fmla="*/ 35009 w 272802"/>
              <a:gd name="connsiteY4" fmla="*/ 3561 h 593869"/>
              <a:gd name="connsiteX5" fmla="*/ 185480 w 272802"/>
              <a:gd name="connsiteY5" fmla="*/ 84583 h 59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802" h="593869">
                <a:moveTo>
                  <a:pt x="266503" y="593869"/>
                </a:moveTo>
                <a:cubicBezTo>
                  <a:pt x="274219" y="559145"/>
                  <a:pt x="281935" y="524421"/>
                  <a:pt x="243353" y="431824"/>
                </a:cubicBezTo>
                <a:cubicBezTo>
                  <a:pt x="204771" y="339227"/>
                  <a:pt x="75520" y="78796"/>
                  <a:pt x="35009" y="38285"/>
                </a:cubicBezTo>
                <a:cubicBezTo>
                  <a:pt x="-5502" y="-2226"/>
                  <a:pt x="285" y="194542"/>
                  <a:pt x="285" y="188755"/>
                </a:cubicBezTo>
                <a:cubicBezTo>
                  <a:pt x="285" y="182968"/>
                  <a:pt x="4143" y="20923"/>
                  <a:pt x="35009" y="3561"/>
                </a:cubicBezTo>
                <a:cubicBezTo>
                  <a:pt x="65875" y="-13801"/>
                  <a:pt x="125677" y="35391"/>
                  <a:pt x="185480" y="8458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F3D9D58-82A4-F647-8C78-22B23B38AEBB}"/>
              </a:ext>
            </a:extLst>
          </p:cNvPr>
          <p:cNvSpPr/>
          <p:nvPr/>
        </p:nvSpPr>
        <p:spPr>
          <a:xfrm>
            <a:off x="2071747" y="2710128"/>
            <a:ext cx="1336997" cy="823049"/>
          </a:xfrm>
          <a:custGeom>
            <a:avLst/>
            <a:gdLst>
              <a:gd name="connsiteX0" fmla="*/ 1782662 w 1782662"/>
              <a:gd name="connsiteY0" fmla="*/ 1097398 h 1097398"/>
              <a:gd name="connsiteX1" fmla="*/ 810389 w 1782662"/>
              <a:gd name="connsiteY1" fmla="*/ 460791 h 1097398"/>
              <a:gd name="connsiteX2" fmla="*/ 34885 w 1782662"/>
              <a:gd name="connsiteY2" fmla="*/ 44102 h 1097398"/>
              <a:gd name="connsiteX3" fmla="*/ 127483 w 1782662"/>
              <a:gd name="connsiteY3" fmla="*/ 194573 h 1097398"/>
              <a:gd name="connsiteX4" fmla="*/ 69609 w 1782662"/>
              <a:gd name="connsiteY4" fmla="*/ 9378 h 1097398"/>
              <a:gd name="connsiteX5" fmla="*/ 231655 w 1782662"/>
              <a:gd name="connsiteY5" fmla="*/ 44102 h 109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2662" h="1097398">
                <a:moveTo>
                  <a:pt x="1782662" y="1097398"/>
                </a:moveTo>
                <a:cubicBezTo>
                  <a:pt x="1442173" y="866869"/>
                  <a:pt x="1101685" y="636340"/>
                  <a:pt x="810389" y="460791"/>
                </a:cubicBezTo>
                <a:cubicBezTo>
                  <a:pt x="519093" y="285242"/>
                  <a:pt x="148703" y="88472"/>
                  <a:pt x="34885" y="44102"/>
                </a:cubicBezTo>
                <a:cubicBezTo>
                  <a:pt x="-78933" y="-268"/>
                  <a:pt x="121696" y="200360"/>
                  <a:pt x="127483" y="194573"/>
                </a:cubicBezTo>
                <a:cubicBezTo>
                  <a:pt x="133270" y="188786"/>
                  <a:pt x="52247" y="34456"/>
                  <a:pt x="69609" y="9378"/>
                </a:cubicBezTo>
                <a:cubicBezTo>
                  <a:pt x="86971" y="-15700"/>
                  <a:pt x="159313" y="14201"/>
                  <a:pt x="231655" y="4410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53E34C5-AC92-1F42-BAAE-46E53BE31E12}"/>
              </a:ext>
            </a:extLst>
          </p:cNvPr>
          <p:cNvSpPr/>
          <p:nvPr/>
        </p:nvSpPr>
        <p:spPr>
          <a:xfrm>
            <a:off x="3228781" y="2772185"/>
            <a:ext cx="1621012" cy="1177681"/>
          </a:xfrm>
          <a:custGeom>
            <a:avLst/>
            <a:gdLst>
              <a:gd name="connsiteX0" fmla="*/ 2161349 w 2161349"/>
              <a:gd name="connsiteY0" fmla="*/ 1570241 h 1570241"/>
              <a:gd name="connsiteX1" fmla="*/ 1304822 w 2161349"/>
              <a:gd name="connsiteY1" fmla="*/ 482221 h 1570241"/>
              <a:gd name="connsiteX2" fmla="*/ 54756 w 2161349"/>
              <a:gd name="connsiteY2" fmla="*/ 30808 h 1570241"/>
              <a:gd name="connsiteX3" fmla="*/ 205227 w 2161349"/>
              <a:gd name="connsiteY3" fmla="*/ 308600 h 1570241"/>
              <a:gd name="connsiteX4" fmla="*/ 43182 w 2161349"/>
              <a:gd name="connsiteY4" fmla="*/ 30808 h 1570241"/>
              <a:gd name="connsiteX5" fmla="*/ 182078 w 2161349"/>
              <a:gd name="connsiteY5" fmla="*/ 19233 h 157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1349" h="1570241">
                <a:moveTo>
                  <a:pt x="2161349" y="1570241"/>
                </a:moveTo>
                <a:cubicBezTo>
                  <a:pt x="1908635" y="1154517"/>
                  <a:pt x="1655921" y="738793"/>
                  <a:pt x="1304822" y="482221"/>
                </a:cubicBezTo>
                <a:cubicBezTo>
                  <a:pt x="953723" y="225649"/>
                  <a:pt x="238022" y="59745"/>
                  <a:pt x="54756" y="30808"/>
                </a:cubicBezTo>
                <a:cubicBezTo>
                  <a:pt x="-128510" y="1871"/>
                  <a:pt x="207156" y="308600"/>
                  <a:pt x="205227" y="308600"/>
                </a:cubicBezTo>
                <a:cubicBezTo>
                  <a:pt x="203298" y="308600"/>
                  <a:pt x="47040" y="79036"/>
                  <a:pt x="43182" y="30808"/>
                </a:cubicBezTo>
                <a:cubicBezTo>
                  <a:pt x="39324" y="-17420"/>
                  <a:pt x="110701" y="906"/>
                  <a:pt x="182078" y="1923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E0FDA8D-0A15-1F43-AEB0-8A0A105E1DF3}"/>
              </a:ext>
            </a:extLst>
          </p:cNvPr>
          <p:cNvSpPr/>
          <p:nvPr/>
        </p:nvSpPr>
        <p:spPr>
          <a:xfrm>
            <a:off x="4002299" y="2767113"/>
            <a:ext cx="1882343" cy="1599441"/>
          </a:xfrm>
          <a:custGeom>
            <a:avLst/>
            <a:gdLst>
              <a:gd name="connsiteX0" fmla="*/ 2136988 w 2509790"/>
              <a:gd name="connsiteY0" fmla="*/ 2132588 h 2132588"/>
              <a:gd name="connsiteX1" fmla="*/ 2356907 w 2509790"/>
              <a:gd name="connsiteY1" fmla="*/ 998269 h 2132588"/>
              <a:gd name="connsiteX2" fmla="*/ 134568 w 2509790"/>
              <a:gd name="connsiteY2" fmla="*/ 49145 h 2132588"/>
              <a:gd name="connsiteX3" fmla="*/ 227166 w 2509790"/>
              <a:gd name="connsiteY3" fmla="*/ 199616 h 2132588"/>
              <a:gd name="connsiteX4" fmla="*/ 53545 w 2509790"/>
              <a:gd name="connsiteY4" fmla="*/ 14421 h 2132588"/>
              <a:gd name="connsiteX5" fmla="*/ 250315 w 2509790"/>
              <a:gd name="connsiteY5" fmla="*/ 25995 h 213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9790" h="2132588">
                <a:moveTo>
                  <a:pt x="2136988" y="2132588"/>
                </a:moveTo>
                <a:cubicBezTo>
                  <a:pt x="2413816" y="1739048"/>
                  <a:pt x="2690644" y="1345509"/>
                  <a:pt x="2356907" y="998269"/>
                </a:cubicBezTo>
                <a:cubicBezTo>
                  <a:pt x="2023170" y="651028"/>
                  <a:pt x="489525" y="182254"/>
                  <a:pt x="134568" y="49145"/>
                </a:cubicBezTo>
                <a:cubicBezTo>
                  <a:pt x="-220389" y="-83964"/>
                  <a:pt x="240670" y="205403"/>
                  <a:pt x="227166" y="199616"/>
                </a:cubicBezTo>
                <a:cubicBezTo>
                  <a:pt x="213662" y="193829"/>
                  <a:pt x="49687" y="43358"/>
                  <a:pt x="53545" y="14421"/>
                </a:cubicBezTo>
                <a:cubicBezTo>
                  <a:pt x="57403" y="-14516"/>
                  <a:pt x="153859" y="5739"/>
                  <a:pt x="250315" y="2599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B20787B-C91D-234F-B5E0-B08D28991412}"/>
              </a:ext>
            </a:extLst>
          </p:cNvPr>
          <p:cNvSpPr/>
          <p:nvPr/>
        </p:nvSpPr>
        <p:spPr>
          <a:xfrm>
            <a:off x="4782710" y="2811020"/>
            <a:ext cx="1670961" cy="1954860"/>
          </a:xfrm>
          <a:custGeom>
            <a:avLst/>
            <a:gdLst>
              <a:gd name="connsiteX0" fmla="*/ 1501554 w 2227948"/>
              <a:gd name="connsiteY0" fmla="*/ 2606480 h 2606480"/>
              <a:gd name="connsiteX1" fmla="*/ 2138162 w 2227948"/>
              <a:gd name="connsiteY1" fmla="*/ 1506885 h 2606480"/>
              <a:gd name="connsiteX2" fmla="*/ 1999266 w 2227948"/>
              <a:gd name="connsiteY2" fmla="*/ 870278 h 2606480"/>
              <a:gd name="connsiteX3" fmla="*/ 89443 w 2227948"/>
              <a:gd name="connsiteY3" fmla="*/ 48475 h 2606480"/>
              <a:gd name="connsiteX4" fmla="*/ 286212 w 2227948"/>
              <a:gd name="connsiteY4" fmla="*/ 245245 h 2606480"/>
              <a:gd name="connsiteX5" fmla="*/ 43144 w 2227948"/>
              <a:gd name="connsiteY5" fmla="*/ 25326 h 2606480"/>
              <a:gd name="connsiteX6" fmla="*/ 390385 w 2227948"/>
              <a:gd name="connsiteY6" fmla="*/ 13751 h 260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7948" h="2606480">
                <a:moveTo>
                  <a:pt x="1501554" y="2606480"/>
                </a:moveTo>
                <a:cubicBezTo>
                  <a:pt x="1778382" y="2201366"/>
                  <a:pt x="2055210" y="1796252"/>
                  <a:pt x="2138162" y="1506885"/>
                </a:cubicBezTo>
                <a:cubicBezTo>
                  <a:pt x="2221114" y="1217518"/>
                  <a:pt x="2340719" y="1113346"/>
                  <a:pt x="1999266" y="870278"/>
                </a:cubicBezTo>
                <a:cubicBezTo>
                  <a:pt x="1657813" y="627210"/>
                  <a:pt x="374952" y="152647"/>
                  <a:pt x="89443" y="48475"/>
                </a:cubicBezTo>
                <a:cubicBezTo>
                  <a:pt x="-196066" y="-55697"/>
                  <a:pt x="293928" y="249103"/>
                  <a:pt x="286212" y="245245"/>
                </a:cubicBezTo>
                <a:cubicBezTo>
                  <a:pt x="278496" y="241387"/>
                  <a:pt x="25782" y="63908"/>
                  <a:pt x="43144" y="25326"/>
                </a:cubicBezTo>
                <a:cubicBezTo>
                  <a:pt x="60506" y="-13256"/>
                  <a:pt x="225445" y="247"/>
                  <a:pt x="390385" y="13751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5B8687-C521-7442-8916-06A070B64AF9}"/>
              </a:ext>
            </a:extLst>
          </p:cNvPr>
          <p:cNvSpPr txBox="1"/>
          <p:nvPr/>
        </p:nvSpPr>
        <p:spPr>
          <a:xfrm>
            <a:off x="3077654" y="4086151"/>
            <a:ext cx="2070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User is in AS1221 (Telstra)</a:t>
            </a:r>
          </a:p>
          <a:p>
            <a:endParaRPr lang="en-AU" sz="140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2A6E1D84-8237-7B45-BDE1-7BC19CDD2882}"/>
              </a:ext>
            </a:extLst>
          </p:cNvPr>
          <p:cNvSpPr/>
          <p:nvPr/>
        </p:nvSpPr>
        <p:spPr>
          <a:xfrm>
            <a:off x="3718713" y="2781574"/>
            <a:ext cx="1451949" cy="1392493"/>
          </a:xfrm>
          <a:custGeom>
            <a:avLst/>
            <a:gdLst>
              <a:gd name="connsiteX0" fmla="*/ 1352820 w 1451949"/>
              <a:gd name="connsiteY0" fmla="*/ 1392493 h 1392493"/>
              <a:gd name="connsiteX1" fmla="*/ 1318954 w 1451949"/>
              <a:gd name="connsiteY1" fmla="*/ 740559 h 1392493"/>
              <a:gd name="connsiteX2" fmla="*/ 57420 w 1451949"/>
              <a:gd name="connsiteY2" fmla="*/ 63226 h 1392493"/>
              <a:gd name="connsiteX3" fmla="*/ 243687 w 1451949"/>
              <a:gd name="connsiteY3" fmla="*/ 46293 h 1392493"/>
              <a:gd name="connsiteX4" fmla="*/ 15087 w 1451949"/>
              <a:gd name="connsiteY4" fmla="*/ 3959 h 1392493"/>
              <a:gd name="connsiteX5" fmla="*/ 40487 w 1451949"/>
              <a:gd name="connsiteY5" fmla="*/ 156359 h 13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1949" h="1392493">
                <a:moveTo>
                  <a:pt x="1352820" y="1392493"/>
                </a:moveTo>
                <a:cubicBezTo>
                  <a:pt x="1443837" y="1177298"/>
                  <a:pt x="1534854" y="962103"/>
                  <a:pt x="1318954" y="740559"/>
                </a:cubicBezTo>
                <a:cubicBezTo>
                  <a:pt x="1103054" y="519014"/>
                  <a:pt x="236631" y="178937"/>
                  <a:pt x="57420" y="63226"/>
                </a:cubicBezTo>
                <a:cubicBezTo>
                  <a:pt x="-121791" y="-52485"/>
                  <a:pt x="250742" y="56171"/>
                  <a:pt x="243687" y="46293"/>
                </a:cubicBezTo>
                <a:cubicBezTo>
                  <a:pt x="236631" y="36415"/>
                  <a:pt x="48954" y="-14385"/>
                  <a:pt x="15087" y="3959"/>
                </a:cubicBezTo>
                <a:cubicBezTo>
                  <a:pt x="-18780" y="22303"/>
                  <a:pt x="10853" y="89331"/>
                  <a:pt x="40487" y="15635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492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B045-43EA-CF49-813F-9635D8DA3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2D3AC-3FB2-E642-A65B-079CBDEEC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We listen on /64s – so we can use nonce IPv6 addresses</a:t>
            </a:r>
          </a:p>
          <a:p>
            <a:r>
              <a:rPr lang="en-AU" dirty="0"/>
              <a:t>Currently we are looking at encoding IPv4 and time in the IIF to detect replay activities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2889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Ad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 low CPM, the advertising network needs to present unique, new eyeballs to harvest impressions and take your money.</a:t>
            </a:r>
          </a:p>
          <a:p>
            <a:pPr lvl="1"/>
            <a:r>
              <a:rPr lang="en-US" dirty="0"/>
              <a:t>Therefore, a ‘good’ advertising network provides fresh crop of unique clients per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1"/>
    </mc:Choice>
    <mc:Fallback xmlns="">
      <p:transition xmlns:p14="http://schemas.microsoft.com/office/powerpoint/2010/main" spd="slow" advTm="871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Unique IPS?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Collect list of unique IP addresses seen</a:t>
            </a:r>
          </a:p>
          <a:p>
            <a:pPr lvl="1"/>
            <a:r>
              <a:rPr lang="en-US" dirty="0"/>
              <a:t>Per day</a:t>
            </a:r>
          </a:p>
          <a:p>
            <a:pPr lvl="1"/>
            <a:r>
              <a:rPr lang="en-US" dirty="0"/>
              <a:t>Since inception</a:t>
            </a:r>
          </a:p>
          <a:p>
            <a:r>
              <a:rPr lang="en-US" dirty="0"/>
              <a:t>Plot to see behaviours of system</a:t>
            </a:r>
          </a:p>
          <a:p>
            <a:pPr lvl="1"/>
            <a:r>
              <a:rPr lang="en-US" dirty="0"/>
              <a:t>Do we see ‘same eyeballs’ all the time?</a:t>
            </a:r>
          </a:p>
        </p:txBody>
      </p:sp>
    </p:spTree>
    <p:extLst>
      <p:ext uri="{BB962C8B-B14F-4D97-AF65-F5344CB8AC3E}">
        <p14:creationId xmlns:p14="http://schemas.microsoft.com/office/powerpoint/2010/main" val="32281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1"/>
    </mc:Choice>
    <mc:Fallback xmlns="">
      <p:transition xmlns:p14="http://schemas.microsoft.com/office/powerpoint/2010/main" spd="slow" advTm="806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Lots of Unique IP’S</a:t>
            </a:r>
          </a:p>
        </p:txBody>
      </p:sp>
      <p:pic>
        <p:nvPicPr>
          <p:cNvPr id="4" name="Content Placeholder 3" descr="sample-uniques-cumulativ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1485900" y="1200151"/>
            <a:ext cx="6172200" cy="3394472"/>
          </a:xfrm>
        </p:spPr>
      </p:pic>
      <p:sp>
        <p:nvSpPr>
          <p:cNvPr id="3" name="TextBox 2"/>
          <p:cNvSpPr txBox="1"/>
          <p:nvPr/>
        </p:nvSpPr>
        <p:spPr>
          <a:xfrm>
            <a:off x="4305300" y="2189976"/>
            <a:ext cx="1469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Unique IPs via Ads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2950" y="3914001"/>
            <a:ext cx="1905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Unique IPs via Web Sites</a:t>
            </a:r>
          </a:p>
        </p:txBody>
      </p:sp>
    </p:spTree>
    <p:extLst>
      <p:ext uri="{BB962C8B-B14F-4D97-AF65-F5344CB8AC3E}">
        <p14:creationId xmlns:p14="http://schemas.microsoft.com/office/powerpoint/2010/main" val="30200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"/>
    </mc:Choice>
    <mc:Fallback xmlns="">
      <p:transition xmlns:p14="http://schemas.microsoft.com/office/powerpoint/2010/main" spd="slow" advTm="119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7288B-81A2-EB4C-A906-C231D1F9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Ad Presentation Volumes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3FD8D2-3E3A-E348-8C09-AF803DBA9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784" y="1200150"/>
            <a:ext cx="6776432" cy="3394075"/>
          </a:xfrm>
        </p:spPr>
      </p:pic>
    </p:spTree>
    <p:extLst>
      <p:ext uri="{BB962C8B-B14F-4D97-AF65-F5344CB8AC3E}">
        <p14:creationId xmlns:p14="http://schemas.microsoft.com/office/powerpoint/2010/main" val="419316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How to measure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 millions of end devices for their IPv6 capability?</a:t>
            </a:r>
            <a:endParaRPr lang="en-US" dirty="0">
              <a:solidFill>
                <a:srgbClr val="984807"/>
              </a:solidFill>
              <a:latin typeface="Powderfinger Type" panose="020207090700000004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018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2CAE-6583-014B-A0E2-F271F09E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231" y="205979"/>
            <a:ext cx="7040301" cy="857250"/>
          </a:xfrm>
        </p:spPr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Ad Presentations: Countries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EE9B53-8BF0-5647-9339-42941BD46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354336"/>
            <a:ext cx="61722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39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F823-1FB3-564E-92B6-38C6A05A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Bias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A3A54-03C2-4D48-B04A-4CD44B6D6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ad presentation is NOT uniform across the Internet’s user population</a:t>
            </a:r>
          </a:p>
          <a:p>
            <a:pPr lvl="1"/>
            <a:r>
              <a:rPr lang="en-AU" dirty="0"/>
              <a:t>The ad machinery ‘over-presents’ in some countries: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4CA93-A747-444A-8C7A-542B58B2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25" y="2725837"/>
            <a:ext cx="4835324" cy="24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3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F823-1FB3-564E-92B6-38C6A05A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Bias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A3A54-03C2-4D48-B04A-4CD44B6D6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ad presentation is NOT uniform across the Internet’s user population</a:t>
            </a:r>
          </a:p>
          <a:p>
            <a:pPr lvl="1"/>
            <a:r>
              <a:rPr lang="en-AU" dirty="0"/>
              <a:t>The ad machinery ‘under-presents’ in some countries: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64635-123A-E64E-AEAC-83BBD423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2641198"/>
            <a:ext cx="48006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33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66DC-BCD3-C547-87F9-6EF07A47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Bias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EB3AC-2B17-E744-9A80-4F615A5C2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Use ITU data on Internet users per country as the reference set, and weight the ad results to compensate for ad placement bias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73059-1865-7740-8F7A-28CB3C70F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75517"/>
            <a:ext cx="6858000" cy="143080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22BBF3C-7611-C640-AAEB-3BC44F7FA06D}"/>
              </a:ext>
            </a:extLst>
          </p:cNvPr>
          <p:cNvSpPr/>
          <p:nvPr/>
        </p:nvSpPr>
        <p:spPr>
          <a:xfrm>
            <a:off x="5778661" y="2300469"/>
            <a:ext cx="940315" cy="736159"/>
          </a:xfrm>
          <a:custGeom>
            <a:avLst/>
            <a:gdLst>
              <a:gd name="connsiteX0" fmla="*/ 0 w 1253753"/>
              <a:gd name="connsiteY0" fmla="*/ 0 h 981545"/>
              <a:gd name="connsiteX1" fmla="*/ 1157468 w 1253753"/>
              <a:gd name="connsiteY1" fmla="*/ 925975 h 981545"/>
              <a:gd name="connsiteX2" fmla="*/ 1192192 w 1253753"/>
              <a:gd name="connsiteY2" fmla="*/ 601884 h 981545"/>
              <a:gd name="connsiteX3" fmla="*/ 1203767 w 1253753"/>
              <a:gd name="connsiteY3" fmla="*/ 972274 h 981545"/>
              <a:gd name="connsiteX4" fmla="*/ 740780 w 1253753"/>
              <a:gd name="connsiteY4" fmla="*/ 833377 h 98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753" h="981545">
                <a:moveTo>
                  <a:pt x="0" y="0"/>
                </a:moveTo>
                <a:cubicBezTo>
                  <a:pt x="479384" y="412830"/>
                  <a:pt x="958769" y="825661"/>
                  <a:pt x="1157468" y="925975"/>
                </a:cubicBezTo>
                <a:cubicBezTo>
                  <a:pt x="1356167" y="1026289"/>
                  <a:pt x="1184476" y="594168"/>
                  <a:pt x="1192192" y="601884"/>
                </a:cubicBezTo>
                <a:cubicBezTo>
                  <a:pt x="1199908" y="609600"/>
                  <a:pt x="1279002" y="933692"/>
                  <a:pt x="1203767" y="972274"/>
                </a:cubicBezTo>
                <a:cubicBezTo>
                  <a:pt x="1128532" y="1010856"/>
                  <a:pt x="934656" y="922116"/>
                  <a:pt x="740780" y="833377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1260637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Dealing with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Unified web logs, </a:t>
            </a:r>
            <a:r>
              <a:rPr lang="en-US" sz="1800" dirty="0" err="1"/>
              <a:t>dns</a:t>
            </a:r>
            <a:r>
              <a:rPr lang="en-US" sz="1800" dirty="0"/>
              <a:t> query logs, packet capture</a:t>
            </a:r>
          </a:p>
          <a:p>
            <a:r>
              <a:rPr lang="en-US" sz="1800" dirty="0"/>
              <a:t>Map individual DNS and HTML transactions using a common experiment identifier</a:t>
            </a:r>
          </a:p>
          <a:p>
            <a:r>
              <a:rPr lang="en-US" sz="1800" dirty="0"/>
              <a:t>For example:</a:t>
            </a:r>
          </a:p>
          <a:p>
            <a:pPr lvl="1"/>
            <a:r>
              <a:rPr lang="en-US" sz="1500" dirty="0"/>
              <a:t>DNSSEC validation implies:</a:t>
            </a:r>
          </a:p>
          <a:p>
            <a:pPr lvl="2"/>
            <a:r>
              <a:rPr lang="en-US" sz="1200" dirty="0"/>
              <a:t>DNS queries include EDNS(0) DNSSEC OK flag set</a:t>
            </a:r>
          </a:p>
          <a:p>
            <a:pPr lvl="2"/>
            <a:r>
              <a:rPr lang="en-US" sz="1200" dirty="0"/>
              <a:t>See DNS queries for DNSSEC signature records (DNSKEY / DS)</a:t>
            </a:r>
          </a:p>
          <a:p>
            <a:pPr lvl="2"/>
            <a:r>
              <a:rPr lang="en-US" sz="1200" dirty="0"/>
              <a:t>User fetches URL corresponding to a validly signed DNS name</a:t>
            </a:r>
          </a:p>
          <a:p>
            <a:pPr lvl="2"/>
            <a:r>
              <a:rPr lang="en-US" sz="1200" dirty="0"/>
              <a:t>User does not fetch URL corresponding to a in validly signed DNS name</a:t>
            </a:r>
          </a:p>
        </p:txBody>
      </p:sp>
    </p:spTree>
    <p:extLst>
      <p:ext uri="{BB962C8B-B14F-4D97-AF65-F5344CB8AC3E}">
        <p14:creationId xmlns:p14="http://schemas.microsoft.com/office/powerpoint/2010/main" val="37253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xmlns:p14="http://schemas.microsoft.com/office/powerpoint/2010/main" spd="slow" advTm="237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What are we measuring?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IPv6 Adoption</a:t>
            </a:r>
          </a:p>
          <a:p>
            <a:r>
              <a:rPr lang="en-US" dirty="0"/>
              <a:t>IPv6 Dual Stack Preference</a:t>
            </a:r>
          </a:p>
          <a:p>
            <a:r>
              <a:rPr lang="en-US" dirty="0"/>
              <a:t>IPv6 Performance</a:t>
            </a:r>
          </a:p>
          <a:p>
            <a:r>
              <a:rPr lang="en-US" dirty="0"/>
              <a:t>IPv6 </a:t>
            </a:r>
            <a:r>
              <a:rPr lang="en-US" dirty="0" err="1"/>
              <a:t>FragmentationExtension</a:t>
            </a:r>
            <a:r>
              <a:rPr lang="en-US" dirty="0"/>
              <a:t> header fragility</a:t>
            </a:r>
          </a:p>
          <a:p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7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7"/>
    </mc:Choice>
    <mc:Fallback xmlns="">
      <p:transition xmlns:p14="http://schemas.microsoft.com/office/powerpoint/2010/main" spd="slow" advTm="4476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What are we seeing?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647" y="1473414"/>
            <a:ext cx="4408801" cy="29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"/>
    </mc:Choice>
    <mc:Fallback xmlns="">
      <p:transition xmlns:p14="http://schemas.microsoft.com/office/powerpoint/2010/main" spd="slow" advTm="101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855D-1DDA-B74D-89E6-0AB32D41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IPv6 Adoption by Country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118367-0C9E-5847-96AF-C701BC6F5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448" y="1200150"/>
            <a:ext cx="7387104" cy="3394075"/>
          </a:xfrm>
        </p:spPr>
      </p:pic>
    </p:spTree>
    <p:extLst>
      <p:ext uri="{BB962C8B-B14F-4D97-AF65-F5344CB8AC3E}">
        <p14:creationId xmlns:p14="http://schemas.microsoft.com/office/powerpoint/2010/main" val="1304216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21C0-9A08-604D-9554-4D4B1C5A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448" y="205979"/>
            <a:ext cx="6788552" cy="857250"/>
          </a:xfrm>
        </p:spPr>
        <p:txBody>
          <a:bodyPr>
            <a:noAutofit/>
          </a:bodyPr>
          <a:lstStyle/>
          <a:p>
            <a:r>
              <a:rPr lang="en-AU" sz="3000" dirty="0">
                <a:latin typeface="Powderfinger Type" panose="02020709070000000403" pitchFamily="49" charset="77"/>
              </a:rPr>
              <a:t>IPv6 Adoption and Preference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1AEFAC-205D-0145-9EC5-0F74B1AAA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973" y="1200150"/>
            <a:ext cx="7230054" cy="3394075"/>
          </a:xfrm>
        </p:spPr>
      </p:pic>
    </p:spTree>
    <p:extLst>
      <p:ext uri="{BB962C8B-B14F-4D97-AF65-F5344CB8AC3E}">
        <p14:creationId xmlns:p14="http://schemas.microsoft.com/office/powerpoint/2010/main" val="1735584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7BD7-EDC1-5843-910F-26F82D6B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IPv6 Preference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46EED3-8352-5849-A21B-37012399C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414" y="1200150"/>
            <a:ext cx="5841172" cy="33940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F8B29E-7448-E84C-ABB7-A2771A09D150}"/>
              </a:ext>
            </a:extLst>
          </p:cNvPr>
          <p:cNvSpPr/>
          <p:nvPr/>
        </p:nvSpPr>
        <p:spPr>
          <a:xfrm>
            <a:off x="6858000" y="2794000"/>
            <a:ext cx="1066800" cy="214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6649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How to measure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 millions of end devices</a:t>
            </a:r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 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for their IPv6 capability?</a:t>
            </a:r>
            <a:endParaRPr lang="en-US" dirty="0">
              <a:solidFill>
                <a:srgbClr val="984807"/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46350"/>
            <a:ext cx="6172200" cy="28482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F33C5-ABD1-574B-8F14-0988E076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2230967"/>
            <a:ext cx="58674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48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EB52-7A10-2F48-9227-DD48679C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IPv6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044C3-3929-744F-8C9F-3D7938439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6E64F-EA64-F24E-903E-734D4F50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87" y="1200151"/>
            <a:ext cx="7696313" cy="356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0DDA7-C89C-CE4A-8E22-00FF398E1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1" y="1256382"/>
            <a:ext cx="2356895" cy="33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27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AD5B1-E7E1-4E4C-82EC-C648A25C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IPv6 Reliability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BF0A36-C4E4-A94E-984A-470C08D69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206" y="1200150"/>
            <a:ext cx="7441588" cy="3394075"/>
          </a:xfrm>
        </p:spPr>
      </p:pic>
    </p:spTree>
    <p:extLst>
      <p:ext uri="{BB962C8B-B14F-4D97-AF65-F5344CB8AC3E}">
        <p14:creationId xmlns:p14="http://schemas.microsoft.com/office/powerpoint/2010/main" val="4016215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But…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It’s not a general purpose compute platform, so it can’t do many things</a:t>
            </a:r>
          </a:p>
          <a:p>
            <a:pPr lvl="1"/>
            <a:r>
              <a:rPr lang="en-US" dirty="0"/>
              <a:t>Ping, </a:t>
            </a:r>
            <a:r>
              <a:rPr lang="en-US" dirty="0" err="1"/>
              <a:t>traceroute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Send data to any destination</a:t>
            </a:r>
          </a:p>
          <a:p>
            <a:pPr lvl="1"/>
            <a:r>
              <a:rPr lang="en-US" dirty="0"/>
              <a:t>Pull data from any destination</a:t>
            </a:r>
          </a:p>
          <a:p>
            <a:pPr lvl="1"/>
            <a:r>
              <a:rPr lang="en-US" dirty="0"/>
              <a:t>Use different protocols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This is a “many-to-one” styled setup where the server instrumentation provides insight on the inferred </a:t>
            </a:r>
            <a:r>
              <a:rPr lang="en-US" dirty="0" err="1"/>
              <a:t>behaviour</a:t>
            </a:r>
            <a:r>
              <a:rPr lang="en-US" dirty="0"/>
              <a:t> of the edges</a:t>
            </a:r>
          </a:p>
        </p:txBody>
      </p:sp>
    </p:spTree>
    <p:extLst>
      <p:ext uri="{BB962C8B-B14F-4D97-AF65-F5344CB8AC3E}">
        <p14:creationId xmlns:p14="http://schemas.microsoft.com/office/powerpoint/2010/main" val="3352557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70C5-4B75-4D41-BF1F-3C0FEDC2D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Measurement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134EF-DFE2-C046-AEFF-0C697ED10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There is no user consent</a:t>
            </a:r>
          </a:p>
          <a:p>
            <a:r>
              <a:rPr lang="en-AU" dirty="0"/>
              <a:t>And cookies (even “don’t measurement me!” cookies) are progressively being frowned upon by the ad placement folk</a:t>
            </a:r>
          </a:p>
          <a:p>
            <a:pPr marL="0" indent="0">
              <a:buNone/>
            </a:pPr>
            <a:r>
              <a:rPr lang="en-AU" dirty="0"/>
              <a:t>Which means we:</a:t>
            </a:r>
          </a:p>
          <a:p>
            <a:r>
              <a:rPr lang="en-AU" dirty="0"/>
              <a:t>Don’t generate large data volumes</a:t>
            </a:r>
          </a:p>
          <a:p>
            <a:r>
              <a:rPr lang="en-AU" dirty="0"/>
              <a:t>Don’t use ‘compromising’ URL names</a:t>
            </a:r>
          </a:p>
          <a:p>
            <a:r>
              <a:rPr lang="en-AU" dirty="0"/>
              <a:t>Don’t publish PII</a:t>
            </a:r>
          </a:p>
          <a:p>
            <a:r>
              <a:rPr lang="en-AU" dirty="0"/>
              <a:t>Don’t share any raw data from our DNS and HTTP servers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4511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In Summary…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1026"/>
              </a:spcBef>
            </a:pPr>
            <a:r>
              <a:rPr lang="en-US" dirty="0"/>
              <a:t>Measuring what happens at the user level by measuring some artifact or </a:t>
            </a:r>
            <a:r>
              <a:rPr lang="en-US" dirty="0" err="1"/>
              <a:t>behaviour</a:t>
            </a:r>
            <a:r>
              <a:rPr lang="en-US" dirty="0"/>
              <a:t> in the infrastructure and inferring some form of user </a:t>
            </a:r>
            <a:r>
              <a:rPr lang="en-US" dirty="0" err="1"/>
              <a:t>behaviour</a:t>
            </a:r>
            <a:r>
              <a:rPr lang="en-US" dirty="0"/>
              <a:t> is always going to be a guess of some form</a:t>
            </a:r>
          </a:p>
          <a:p>
            <a:pPr>
              <a:spcBef>
                <a:spcPts val="1026"/>
              </a:spcBef>
            </a:pPr>
            <a:r>
              <a:rPr lang="en-US" dirty="0"/>
              <a:t>If you really want to measure user </a:t>
            </a:r>
            <a:r>
              <a:rPr lang="en-US" dirty="0" err="1"/>
              <a:t>behaviour</a:t>
            </a:r>
            <a:r>
              <a:rPr lang="en-US" dirty="0"/>
              <a:t> then its useful to trigger the user to behave in the way you want to study or measure </a:t>
            </a:r>
          </a:p>
          <a:p>
            <a:pPr>
              <a:spcBef>
                <a:spcPts val="1026"/>
              </a:spcBef>
            </a:pPr>
            <a:r>
              <a:rPr lang="en-US" dirty="0"/>
              <a:t>The technique of embedding simple test code behind ads is one way of achieving this objective</a:t>
            </a:r>
          </a:p>
          <a:p>
            <a:pPr lvl="1">
              <a:spcBef>
                <a:spcPts val="1026"/>
              </a:spcBef>
            </a:pPr>
            <a:r>
              <a:rPr lang="en-US" dirty="0"/>
              <a:t>for certain kinds of </a:t>
            </a:r>
            <a:r>
              <a:rPr lang="en-US" dirty="0" err="1"/>
              <a:t>behaviours</a:t>
            </a:r>
            <a:r>
              <a:rPr lang="en-US" dirty="0"/>
              <a:t> relating to the DNS and to URL fetching</a:t>
            </a:r>
          </a:p>
          <a:p>
            <a:pPr>
              <a:spcBef>
                <a:spcPts val="1026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09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How to measure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 millions of end devices for their IPv6 capability?</a:t>
            </a:r>
            <a:endParaRPr lang="en-US" dirty="0">
              <a:solidFill>
                <a:srgbClr val="984807"/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46350"/>
            <a:ext cx="6172200" cy="28482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Have your measurement code run on millions of end devices</a:t>
            </a:r>
          </a:p>
        </p:txBody>
      </p:sp>
    </p:spTree>
    <p:extLst>
      <p:ext uri="{BB962C8B-B14F-4D97-AF65-F5344CB8AC3E}">
        <p14:creationId xmlns:p14="http://schemas.microsoft.com/office/powerpoint/2010/main" val="692560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APNIC’s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we wanted to measure IPv6 deployment as seen by end users</a:t>
            </a:r>
          </a:p>
          <a:p>
            <a:r>
              <a:rPr lang="en-US" sz="2100" dirty="0"/>
              <a:t>We wanted to say something about ALL users</a:t>
            </a:r>
          </a:p>
          <a:p>
            <a:r>
              <a:rPr lang="en-US" sz="2100" dirty="0"/>
              <a:t>So we were looking at a way to sample end users in a random but statistically significant fashion</a:t>
            </a:r>
          </a:p>
          <a:p>
            <a:r>
              <a:rPr lang="en-US" sz="2100" dirty="0"/>
              <a:t>We stumbled across the advertising networks...</a:t>
            </a:r>
          </a:p>
        </p:txBody>
      </p:sp>
    </p:spTree>
    <p:extLst>
      <p:ext uri="{BB962C8B-B14F-4D97-AF65-F5344CB8AC3E}">
        <p14:creationId xmlns:p14="http://schemas.microsoft.com/office/powerpoint/2010/main" val="400727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67F9D-2D14-6147-B332-39D3771F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3" y="384557"/>
            <a:ext cx="48482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49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67F9D-2D14-6147-B332-39D3771F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3" y="384557"/>
            <a:ext cx="4848225" cy="67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B6AEE-20DC-2240-953F-19A370939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38934"/>
            <a:ext cx="6858000" cy="286563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1F13B9DB-EC47-7B4E-B479-B58BDB18A420}"/>
              </a:ext>
            </a:extLst>
          </p:cNvPr>
          <p:cNvSpPr/>
          <p:nvPr/>
        </p:nvSpPr>
        <p:spPr>
          <a:xfrm>
            <a:off x="3139405" y="2179657"/>
            <a:ext cx="1371828" cy="481352"/>
          </a:xfrm>
          <a:custGeom>
            <a:avLst/>
            <a:gdLst>
              <a:gd name="connsiteX0" fmla="*/ 416993 w 1829104"/>
              <a:gd name="connsiteY0" fmla="*/ 438874 h 641802"/>
              <a:gd name="connsiteX1" fmla="*/ 555889 w 1829104"/>
              <a:gd name="connsiteY1" fmla="*/ 438874 h 641802"/>
              <a:gd name="connsiteX2" fmla="*/ 1609185 w 1829104"/>
              <a:gd name="connsiteY2" fmla="*/ 438874 h 641802"/>
              <a:gd name="connsiteX3" fmla="*/ 1551312 w 1829104"/>
              <a:gd name="connsiteY3" fmla="*/ 137932 h 641802"/>
              <a:gd name="connsiteX4" fmla="*/ 139200 w 1829104"/>
              <a:gd name="connsiteY4" fmla="*/ 22185 h 641802"/>
              <a:gd name="connsiteX5" fmla="*/ 243373 w 1829104"/>
              <a:gd name="connsiteY5" fmla="*/ 566195 h 641802"/>
              <a:gd name="connsiteX6" fmla="*/ 1829104 w 1829104"/>
              <a:gd name="connsiteY6" fmla="*/ 624068 h 64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104" h="641802">
                <a:moveTo>
                  <a:pt x="416993" y="438874"/>
                </a:moveTo>
                <a:lnTo>
                  <a:pt x="555889" y="438874"/>
                </a:lnTo>
                <a:cubicBezTo>
                  <a:pt x="754588" y="438874"/>
                  <a:pt x="1443281" y="489031"/>
                  <a:pt x="1609185" y="438874"/>
                </a:cubicBezTo>
                <a:cubicBezTo>
                  <a:pt x="1775089" y="388717"/>
                  <a:pt x="1796309" y="207380"/>
                  <a:pt x="1551312" y="137932"/>
                </a:cubicBezTo>
                <a:cubicBezTo>
                  <a:pt x="1306315" y="68484"/>
                  <a:pt x="357190" y="-49192"/>
                  <a:pt x="139200" y="22185"/>
                </a:cubicBezTo>
                <a:cubicBezTo>
                  <a:pt x="-78790" y="93562"/>
                  <a:pt x="-38278" y="465881"/>
                  <a:pt x="243373" y="566195"/>
                </a:cubicBezTo>
                <a:cubicBezTo>
                  <a:pt x="525024" y="666509"/>
                  <a:pt x="1177064" y="645288"/>
                  <a:pt x="1829104" y="624068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56EC799-2BBC-1242-80DF-1F64865469F2}"/>
              </a:ext>
            </a:extLst>
          </p:cNvPr>
          <p:cNvSpPr/>
          <p:nvPr/>
        </p:nvSpPr>
        <p:spPr>
          <a:xfrm>
            <a:off x="3912243" y="656214"/>
            <a:ext cx="696105" cy="1670863"/>
          </a:xfrm>
          <a:custGeom>
            <a:avLst/>
            <a:gdLst>
              <a:gd name="connsiteX0" fmla="*/ 0 w 928140"/>
              <a:gd name="connsiteY0" fmla="*/ 27874 h 2227817"/>
              <a:gd name="connsiteX1" fmla="*/ 925975 w 928140"/>
              <a:gd name="connsiteY1" fmla="*/ 294092 h 2227817"/>
              <a:gd name="connsiteX2" fmla="*/ 254643 w 928140"/>
              <a:gd name="connsiteY2" fmla="*/ 2134467 h 2227817"/>
              <a:gd name="connsiteX3" fmla="*/ 208344 w 928140"/>
              <a:gd name="connsiteY3" fmla="*/ 1740927 h 2227817"/>
              <a:gd name="connsiteX4" fmla="*/ 196770 w 928140"/>
              <a:gd name="connsiteY4" fmla="*/ 2215490 h 2227817"/>
              <a:gd name="connsiteX5" fmla="*/ 613458 w 928140"/>
              <a:gd name="connsiteY5" fmla="*/ 2041869 h 22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8140" h="2227817">
                <a:moveTo>
                  <a:pt x="0" y="27874"/>
                </a:moveTo>
                <a:cubicBezTo>
                  <a:pt x="441767" y="-14567"/>
                  <a:pt x="883534" y="-57007"/>
                  <a:pt x="925975" y="294092"/>
                </a:cubicBezTo>
                <a:cubicBezTo>
                  <a:pt x="968416" y="645191"/>
                  <a:pt x="374248" y="1893328"/>
                  <a:pt x="254643" y="2134467"/>
                </a:cubicBezTo>
                <a:cubicBezTo>
                  <a:pt x="135038" y="2375606"/>
                  <a:pt x="217990" y="1727423"/>
                  <a:pt x="208344" y="1740927"/>
                </a:cubicBezTo>
                <a:cubicBezTo>
                  <a:pt x="198698" y="1754431"/>
                  <a:pt x="129251" y="2165333"/>
                  <a:pt x="196770" y="2215490"/>
                </a:cubicBezTo>
                <a:cubicBezTo>
                  <a:pt x="264289" y="2265647"/>
                  <a:pt x="438873" y="2153758"/>
                  <a:pt x="613458" y="204186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282702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</p:spTree>
    <p:extLst>
      <p:ext uri="{BB962C8B-B14F-4D97-AF65-F5344CB8AC3E}">
        <p14:creationId xmlns:p14="http://schemas.microsoft.com/office/powerpoint/2010/main" val="3458222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1" name="Down Arrow 10"/>
          <p:cNvSpPr/>
          <p:nvPr/>
        </p:nvSpPr>
        <p:spPr>
          <a:xfrm rot="3064605">
            <a:off x="3104926" y="1640229"/>
            <a:ext cx="202955" cy="14037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1938510" y="1912327"/>
            <a:ext cx="13589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1. Ad Impression</a:t>
            </a:r>
          </a:p>
        </p:txBody>
      </p:sp>
    </p:spTree>
    <p:extLst>
      <p:ext uri="{BB962C8B-B14F-4D97-AF65-F5344CB8AC3E}">
        <p14:creationId xmlns:p14="http://schemas.microsoft.com/office/powerpoint/2010/main" val="810203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7142</TotalTime>
  <Words>842</Words>
  <Application>Microsoft Macintosh PowerPoint</Application>
  <PresentationFormat>On-screen Show (16:9)</PresentationFormat>
  <Paragraphs>132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AhnbergHand</vt:lpstr>
      <vt:lpstr>Arial</vt:lpstr>
      <vt:lpstr>Calibri</vt:lpstr>
      <vt:lpstr>Powderfinger Type</vt:lpstr>
      <vt:lpstr>Office Theme</vt:lpstr>
      <vt:lpstr>Client-Side IPv6 Measurement at Scale</vt:lpstr>
      <vt:lpstr>How to measure millions of end devices for their IPv6 capability?</vt:lpstr>
      <vt:lpstr>How to measure millions of end devices for their IPv6 capability?</vt:lpstr>
      <vt:lpstr>How to measure millions of end devices for their IPv6 capability?</vt:lpstr>
      <vt:lpstr>APNIC’s Approach</vt:lpstr>
      <vt:lpstr>PowerPoint Presentation</vt:lpstr>
      <vt:lpstr>PowerPoint Presentation</vt:lpstr>
      <vt:lpstr>The Ad Measurement Technique</vt:lpstr>
      <vt:lpstr>The Ad Measurement Technique</vt:lpstr>
      <vt:lpstr>The Ad Measurement Technique</vt:lpstr>
      <vt:lpstr>The Ad Measurement Technique</vt:lpstr>
      <vt:lpstr>The Ad Measurement Technique</vt:lpstr>
      <vt:lpstr>What can be scripted</vt:lpstr>
      <vt:lpstr>Tests</vt:lpstr>
      <vt:lpstr>Tests</vt:lpstr>
      <vt:lpstr>Ad Placement</vt:lpstr>
      <vt:lpstr>Unique IPS?</vt:lpstr>
      <vt:lpstr>Lots of Unique IP’S</vt:lpstr>
      <vt:lpstr>Ad Presentation Volumes</vt:lpstr>
      <vt:lpstr>Ad Presentations: Countries</vt:lpstr>
      <vt:lpstr>Bias Compensation</vt:lpstr>
      <vt:lpstr>Bias Compensation</vt:lpstr>
      <vt:lpstr>Bias Compensation</vt:lpstr>
      <vt:lpstr>Dealing with the data</vt:lpstr>
      <vt:lpstr>What are we measuring?</vt:lpstr>
      <vt:lpstr>What are we seeing?</vt:lpstr>
      <vt:lpstr>IPv6 Adoption by Country</vt:lpstr>
      <vt:lpstr>IPv6 Adoption and Preference</vt:lpstr>
      <vt:lpstr>IPv6 Preference</vt:lpstr>
      <vt:lpstr>IPv6 Performance</vt:lpstr>
      <vt:lpstr>IPv6 Reliability</vt:lpstr>
      <vt:lpstr>But…</vt:lpstr>
      <vt:lpstr>Measurement Ethics</vt:lpstr>
      <vt:lpstr>In Summary…</vt:lpstr>
    </vt:vector>
  </TitlesOfParts>
  <Company>APNIC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the right choice: An analysis of Dual Stack behaviour</dc:title>
  <dc:creator>Geoff Huston</dc:creator>
  <cp:lastModifiedBy>Geoff Huston</cp:lastModifiedBy>
  <cp:revision>138</cp:revision>
  <dcterms:created xsi:type="dcterms:W3CDTF">2012-02-22T23:57:34Z</dcterms:created>
  <dcterms:modified xsi:type="dcterms:W3CDTF">2020-06-17T19:53:27Z</dcterms:modified>
</cp:coreProperties>
</file>